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ms-powerpoint.slideshow.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7" r:id="rId6"/>
    <p:sldId id="268" r:id="rId7"/>
    <p:sldId id="259" r:id="rId8"/>
    <p:sldId id="260" r:id="rId9"/>
    <p:sldId id="261" r:id="rId10"/>
    <p:sldId id="262" r:id="rId11"/>
    <p:sldId id="263" r:id="rId12"/>
    <p:sldId id="264" r:id="rId13"/>
    <p:sldId id="265"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DFD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7" d="100"/>
          <a:sy n="87" d="100"/>
        </p:scale>
        <p:origin x="6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2EA9F3-14F2-2289-192F-BDF8A88AA80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8D32FFF-6A1E-88FD-6CD3-F86E7AA321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172818F-2AC0-CD25-D45D-0533FA13B5BA}"/>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5" name="Tijdelijke aanduiding voor voettekst 4">
            <a:extLst>
              <a:ext uri="{FF2B5EF4-FFF2-40B4-BE49-F238E27FC236}">
                <a16:creationId xmlns:a16="http://schemas.microsoft.com/office/drawing/2014/main" id="{AD3BF10F-D779-BF29-7B8F-178C2BB3E0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4595D23-5022-1574-645F-6F498A878BB4}"/>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3265551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8603A4-8500-B7AF-B573-10CB7C052DC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6373751-1D7E-B264-A007-4CB7DBEB3EA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7452267-A1FD-DBB9-B651-DD714188A652}"/>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5" name="Tijdelijke aanduiding voor voettekst 4">
            <a:extLst>
              <a:ext uri="{FF2B5EF4-FFF2-40B4-BE49-F238E27FC236}">
                <a16:creationId xmlns:a16="http://schemas.microsoft.com/office/drawing/2014/main" id="{D3EAE8BB-F851-95B8-62C0-997C80167DB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566E602-A870-B267-3D9E-48914E856867}"/>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1763470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C196F66-44A7-8699-1DAD-D07B9AD4A2A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6C82502-9A59-9455-EA8B-3BCF14BF6BA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DF79CE8-53D6-3660-3E3A-E34668AD3689}"/>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5" name="Tijdelijke aanduiding voor voettekst 4">
            <a:extLst>
              <a:ext uri="{FF2B5EF4-FFF2-40B4-BE49-F238E27FC236}">
                <a16:creationId xmlns:a16="http://schemas.microsoft.com/office/drawing/2014/main" id="{E45AF1F3-6B1E-F4C0-8907-D636FE84B5B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ECC855-A7E2-0B47-0F5B-4620CE5378B4}"/>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342043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B30CC2-3247-E57D-7315-A92D1997280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F4728F8-3467-E04D-A729-F2915FC40AD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8D7D434-F5EE-7C16-52E3-CDDB035C79F7}"/>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5" name="Tijdelijke aanduiding voor voettekst 4">
            <a:extLst>
              <a:ext uri="{FF2B5EF4-FFF2-40B4-BE49-F238E27FC236}">
                <a16:creationId xmlns:a16="http://schemas.microsoft.com/office/drawing/2014/main" id="{5A3B7958-9E51-5A62-30D5-CB41BCF4B99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532392E-D20A-53BA-E9A2-53B13839630B}"/>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105627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ED6237-1BB3-0D9B-A95B-3BCA5A24D79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7F8850E-2E13-75E3-26E4-002EF01D3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9FF2E24-F5F0-6745-7155-E393A3DC2FAB}"/>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5" name="Tijdelijke aanduiding voor voettekst 4">
            <a:extLst>
              <a:ext uri="{FF2B5EF4-FFF2-40B4-BE49-F238E27FC236}">
                <a16:creationId xmlns:a16="http://schemas.microsoft.com/office/drawing/2014/main" id="{913FB394-CB88-6FB0-5533-4866DCF45B6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C4FBA82-E3B5-A656-641A-380C1D8ABB34}"/>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1694894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17A153-3DAF-D224-4F6B-A3492FC154A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66C718C-35B1-67C8-D954-FF093CD57E1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4828C5B-C344-BE03-85AC-0D865C1DB26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491DAFC-A7BB-E8B6-A7DC-2B97ED32A1D1}"/>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6" name="Tijdelijke aanduiding voor voettekst 5">
            <a:extLst>
              <a:ext uri="{FF2B5EF4-FFF2-40B4-BE49-F238E27FC236}">
                <a16:creationId xmlns:a16="http://schemas.microsoft.com/office/drawing/2014/main" id="{43E745CD-3D8A-23BE-4B0C-D3A1708F0D0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C1C1C89-7B06-E514-9D01-8F56488D20B4}"/>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345661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692E8D-AD24-427C-A84D-3983EEC71B5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E7341DA-F773-E1DF-6E26-676AFF6F58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B8185DD-7025-ACD9-1AEE-B637F26ECFE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A090745-6074-073E-041D-75188C0B86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C4CF3D6-3AA0-EDD0-49D8-4BEE8384913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0724BAC-3FBE-A4FC-775F-8287CABA9670}"/>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8" name="Tijdelijke aanduiding voor voettekst 7">
            <a:extLst>
              <a:ext uri="{FF2B5EF4-FFF2-40B4-BE49-F238E27FC236}">
                <a16:creationId xmlns:a16="http://schemas.microsoft.com/office/drawing/2014/main" id="{8565C0FC-4029-82F5-F03C-03CE96C9797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45214BF-1C28-5CCB-52DE-648F65131823}"/>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2575261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B177CC-A89D-4AF7-8E48-CFB79DC4D5C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55ED792-877F-86C8-F04E-E0651B39F791}"/>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4" name="Tijdelijke aanduiding voor voettekst 3">
            <a:extLst>
              <a:ext uri="{FF2B5EF4-FFF2-40B4-BE49-F238E27FC236}">
                <a16:creationId xmlns:a16="http://schemas.microsoft.com/office/drawing/2014/main" id="{D27DFB6E-2AF1-6955-F3EE-68C3D0E77F6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D2B3392-7C35-AC4E-F7D4-13FA7D5673AE}"/>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3806361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63BEE5E-F52A-5A6C-3C6E-8AB847C536B8}"/>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3" name="Tijdelijke aanduiding voor voettekst 2">
            <a:extLst>
              <a:ext uri="{FF2B5EF4-FFF2-40B4-BE49-F238E27FC236}">
                <a16:creationId xmlns:a16="http://schemas.microsoft.com/office/drawing/2014/main" id="{539E7632-9CD6-1BB5-DA5F-21AB8B2B77A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8E9E0D5-33E0-056D-0A46-E50E9B650921}"/>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423649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6F783A-4F05-07F8-BACB-0121774EE35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324BF87-622C-AD3D-7455-6C7FAB2B28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DEDAAE7-C2DA-B56B-51E7-47840003F7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9C9187F-3126-DFCD-157C-5BC20D37D4D3}"/>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6" name="Tijdelijke aanduiding voor voettekst 5">
            <a:extLst>
              <a:ext uri="{FF2B5EF4-FFF2-40B4-BE49-F238E27FC236}">
                <a16:creationId xmlns:a16="http://schemas.microsoft.com/office/drawing/2014/main" id="{1F1EA63C-CB12-282B-CB81-5C9A2A368F4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F3457CF-E240-F446-4F49-ABFE63D352E7}"/>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17241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B3DB0-80C7-465E-BB50-7A855F9ED5F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3C86846-4AED-C484-48E9-A6E800D677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3B97192-E576-31F0-2F39-CE22BCC59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F4325D7-6943-1253-D6FC-A912D02B657E}"/>
              </a:ext>
            </a:extLst>
          </p:cNvPr>
          <p:cNvSpPr>
            <a:spLocks noGrp="1"/>
          </p:cNvSpPr>
          <p:nvPr>
            <p:ph type="dt" sz="half" idx="10"/>
          </p:nvPr>
        </p:nvSpPr>
        <p:spPr/>
        <p:txBody>
          <a:bodyPr/>
          <a:lstStyle/>
          <a:p>
            <a:fld id="{5A205C7D-8B47-4745-B44B-25991373C8DC}" type="datetimeFigureOut">
              <a:rPr lang="nl-NL" smtClean="0"/>
              <a:t>11-10-2023</a:t>
            </a:fld>
            <a:endParaRPr lang="nl-NL"/>
          </a:p>
        </p:txBody>
      </p:sp>
      <p:sp>
        <p:nvSpPr>
          <p:cNvPr id="6" name="Tijdelijke aanduiding voor voettekst 5">
            <a:extLst>
              <a:ext uri="{FF2B5EF4-FFF2-40B4-BE49-F238E27FC236}">
                <a16:creationId xmlns:a16="http://schemas.microsoft.com/office/drawing/2014/main" id="{C37DC3AC-A6E0-1CFE-7C9F-FE847496CE3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0B2B9DA-1755-67B7-81E4-4ACFCF75B172}"/>
              </a:ext>
            </a:extLst>
          </p:cNvPr>
          <p:cNvSpPr>
            <a:spLocks noGrp="1"/>
          </p:cNvSpPr>
          <p:nvPr>
            <p:ph type="sldNum" sz="quarter" idx="12"/>
          </p:nvPr>
        </p:nvSpPr>
        <p:spPr/>
        <p:txBody>
          <a:bodyPr/>
          <a:lstStyle/>
          <a:p>
            <a:fld id="{F904603D-A592-45E5-9EE0-4F9BF4062606}" type="slidenum">
              <a:rPr lang="nl-NL" smtClean="0"/>
              <a:t>‹nr.›</a:t>
            </a:fld>
            <a:endParaRPr lang="nl-NL"/>
          </a:p>
        </p:txBody>
      </p:sp>
    </p:spTree>
    <p:extLst>
      <p:ext uri="{BB962C8B-B14F-4D97-AF65-F5344CB8AC3E}">
        <p14:creationId xmlns:p14="http://schemas.microsoft.com/office/powerpoint/2010/main" val="1418985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ABE7CF1-BC0E-5E78-48D6-623A1F014A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AF7873D-C435-A156-4D59-473F134C04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6A4102-8753-A77C-C3E8-97FC7A5FCC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05C7D-8B47-4745-B44B-25991373C8DC}" type="datetimeFigureOut">
              <a:rPr lang="nl-NL" smtClean="0"/>
              <a:t>11-10-2023</a:t>
            </a:fld>
            <a:endParaRPr lang="nl-NL"/>
          </a:p>
        </p:txBody>
      </p:sp>
      <p:sp>
        <p:nvSpPr>
          <p:cNvPr id="5" name="Tijdelijke aanduiding voor voettekst 4">
            <a:extLst>
              <a:ext uri="{FF2B5EF4-FFF2-40B4-BE49-F238E27FC236}">
                <a16:creationId xmlns:a16="http://schemas.microsoft.com/office/drawing/2014/main" id="{6D8662A7-FD04-6456-96AA-A13A3C37E4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AB9BC42-F007-3E2A-A42D-CA8CC6E944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4603D-A592-45E5-9EE0-4F9BF4062606}" type="slidenum">
              <a:rPr lang="nl-NL" smtClean="0"/>
              <a:t>‹nr.›</a:t>
            </a:fld>
            <a:endParaRPr lang="nl-NL"/>
          </a:p>
        </p:txBody>
      </p:sp>
    </p:spTree>
    <p:extLst>
      <p:ext uri="{BB962C8B-B14F-4D97-AF65-F5344CB8AC3E}">
        <p14:creationId xmlns:p14="http://schemas.microsoft.com/office/powerpoint/2010/main" val="1033139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mailto:kledingcommissie@veendam1894.nl"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mailto:communicatie@veendam1894.n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4.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2.xml"/><Relationship Id="rId5" Type="http://schemas.openxmlformats.org/officeDocument/2006/relationships/slide" Target="slide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ecretaris@veendam1894.nl" TargetMode="Externa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knvb.nl/ontdek-voetbal/pupillenvoetbal/onder-8-t/m-10" TargetMode="External"/><Relationship Id="rId2" Type="http://schemas.openxmlformats.org/officeDocument/2006/relationships/hyperlink" Target="https://www.knvb.nl/ontdek-voetbal/pupillenvoetbal/onder-7" TargetMode="Externa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hyperlink" Target="https://www.knvb.nl/ontdek-voetbal/pupillenvoetbal/onder-11-t/m-12" TargetMode="Externa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knvb.nl/nieuws/assist-wedstrijdsecretarissen/assist-wedstrijdsecretarissen/47950/leeftijdsdispensatie-wat" TargetMode="External"/><Relationship Id="rId2" Type="http://schemas.openxmlformats.org/officeDocument/2006/relationships/hyperlink" Target="mailto:ledenadministratie@veendam1894.nl" TargetMode="Externa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hyperlink" Target="https://www.knvb.nl/assist-wedstrijdsecretarissen/veldvoetbal/regelen-dagelijkse-praktijk/mdwf-veld/veelgestelde-vrag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EDF0F-7417-A1F5-2681-1FFEB477A53E}"/>
              </a:ext>
            </a:extLst>
          </p:cNvPr>
          <p:cNvSpPr>
            <a:spLocks noGrp="1"/>
          </p:cNvSpPr>
          <p:nvPr>
            <p:ph type="ctrTitle"/>
          </p:nvPr>
        </p:nvSpPr>
        <p:spPr>
          <a:xfrm>
            <a:off x="1524000" y="253388"/>
            <a:ext cx="9144000" cy="2874610"/>
          </a:xfrm>
        </p:spPr>
        <p:txBody>
          <a:bodyPr/>
          <a:lstStyle/>
          <a:p>
            <a:r>
              <a:rPr lang="nl-NL" dirty="0">
                <a:latin typeface="Amasis MT Pro Black" panose="02040A04050005020304" pitchFamily="18" charset="0"/>
                <a:cs typeface="Aharoni" panose="02010803020104030203" pitchFamily="2" charset="-79"/>
              </a:rPr>
              <a:t>Leiders.</a:t>
            </a:r>
            <a:br>
              <a:rPr lang="nl-NL" dirty="0">
                <a:latin typeface="Amasis MT Pro Black" panose="02040A04050005020304" pitchFamily="18" charset="0"/>
                <a:cs typeface="Aharoni" panose="02010803020104030203" pitchFamily="2" charset="-79"/>
              </a:rPr>
            </a:br>
            <a:r>
              <a:rPr lang="nl-NL" dirty="0">
                <a:latin typeface="Amasis MT Pro Black" panose="02040A04050005020304" pitchFamily="18" charset="0"/>
                <a:cs typeface="Aharoni" panose="02010803020104030203" pitchFamily="2" charset="-79"/>
              </a:rPr>
              <a:t>Zó doen we dat bij</a:t>
            </a:r>
            <a:br>
              <a:rPr lang="nl-NL" dirty="0">
                <a:latin typeface="Amasis MT Pro Black" panose="02040A04050005020304" pitchFamily="18" charset="0"/>
                <a:cs typeface="Aharoni" panose="02010803020104030203" pitchFamily="2" charset="-79"/>
              </a:rPr>
            </a:br>
            <a:r>
              <a:rPr lang="nl-NL" dirty="0">
                <a:latin typeface="Amasis MT Pro Black" panose="02040A04050005020304" pitchFamily="18" charset="0"/>
                <a:cs typeface="Aharoni" panose="02010803020104030203" pitchFamily="2" charset="-79"/>
              </a:rPr>
              <a:t>Veendam 1894</a:t>
            </a:r>
          </a:p>
        </p:txBody>
      </p:sp>
      <p:sp>
        <p:nvSpPr>
          <p:cNvPr id="3" name="Ondertitel 2">
            <a:extLst>
              <a:ext uri="{FF2B5EF4-FFF2-40B4-BE49-F238E27FC236}">
                <a16:creationId xmlns:a16="http://schemas.microsoft.com/office/drawing/2014/main" id="{00CE2670-E2E1-C73F-04FB-117B0BBA1606}"/>
              </a:ext>
            </a:extLst>
          </p:cNvPr>
          <p:cNvSpPr>
            <a:spLocks noGrp="1"/>
          </p:cNvSpPr>
          <p:nvPr>
            <p:ph type="subTitle" idx="1"/>
          </p:nvPr>
        </p:nvSpPr>
        <p:spPr>
          <a:xfrm>
            <a:off x="1524000" y="4354393"/>
            <a:ext cx="9144000" cy="1655762"/>
          </a:xfrm>
        </p:spPr>
        <p:txBody>
          <a:bodyPr>
            <a:normAutofit/>
          </a:bodyPr>
          <a:lstStyle/>
          <a:p>
            <a:r>
              <a:rPr lang="nl-NL" sz="2800" dirty="0">
                <a:solidFill>
                  <a:srgbClr val="DFDA00"/>
                </a:solidFill>
                <a:latin typeface="Amasis MT Pro Black" panose="02040A04050005020304" pitchFamily="18" charset="0"/>
              </a:rPr>
              <a:t>Handige informatie voor leiders van jeugdteams</a:t>
            </a:r>
          </a:p>
          <a:p>
            <a:endParaRPr lang="nl-NL" sz="2800" dirty="0">
              <a:solidFill>
                <a:srgbClr val="DFDA00"/>
              </a:solidFill>
              <a:latin typeface="Amasis MT Pro Black" panose="02040A04050005020304" pitchFamily="18" charset="0"/>
            </a:endParaRPr>
          </a:p>
          <a:p>
            <a:r>
              <a:rPr lang="nl-NL" sz="2800" dirty="0">
                <a:solidFill>
                  <a:srgbClr val="DFDA00"/>
                </a:solidFill>
                <a:latin typeface="Amasis MT Pro Black" panose="02040A04050005020304" pitchFamily="18" charset="0"/>
              </a:rPr>
              <a:t>Veendam 1894 – Samen doen we het!</a:t>
            </a:r>
          </a:p>
        </p:txBody>
      </p:sp>
      <p:pic>
        <p:nvPicPr>
          <p:cNvPr id="9" name="Afbeelding 8" descr="Afbeelding met tekst, logo, symbool, Lettertype&#10;&#10;Automatisch gegenereerde beschrijving">
            <a:extLst>
              <a:ext uri="{FF2B5EF4-FFF2-40B4-BE49-F238E27FC236}">
                <a16:creationId xmlns:a16="http://schemas.microsoft.com/office/drawing/2014/main" id="{23A14E4E-1524-6942-4BF0-112C02708FD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667" b="96667" l="10000" r="90000">
                        <a14:foregroundMark x1="16667" y1="10667" x2="28667" y2="7333"/>
                        <a14:foregroundMark x1="36727" y1="7333" x2="40667" y2="7333"/>
                        <a14:foregroundMark x1="28667" y1="7333" x2="30727" y2="7333"/>
                        <a14:foregroundMark x1="40667" y1="7333" x2="52667" y2="5333"/>
                        <a14:foregroundMark x1="52667" y1="5333" x2="53662" y2="5482"/>
                        <a14:foregroundMark x1="70482" y1="6213" x2="76667" y2="4667"/>
                        <a14:foregroundMark x1="67579" y1="6938" x2="67816" y2="6879"/>
                        <a14:foregroundMark x1="76667" y1="4667" x2="85333" y2="14667"/>
                        <a14:foregroundMark x1="82538" y1="32000" x2="82000" y2="35333"/>
                        <a14:foregroundMark x1="85333" y1="14667" x2="82860" y2="30000"/>
                        <a14:foregroundMark x1="69165" y1="8604" x2="70000" y2="8000"/>
                        <a14:foregroundMark x1="63844" y1="12450" x2="65345" y2="11365"/>
                        <a14:foregroundMark x1="14667" y1="48000" x2="60890" y2="14585"/>
                        <a14:foregroundMark x1="70000" y1="8000" x2="79333" y2="16667"/>
                        <a14:foregroundMark x1="79333" y1="16667" x2="84667" y2="30000"/>
                        <a14:foregroundMark x1="83373" y1="32000" x2="77333" y2="41333"/>
                        <a14:foregroundMark x1="77333" y1="41333" x2="25333" y2="80000"/>
                        <a14:foregroundMark x1="25333" y1="80000" x2="14000" y2="66667"/>
                        <a14:foregroundMark x1="14000" y1="66667" x2="16000" y2="47333"/>
                        <a14:foregroundMark x1="16000" y1="56000" x2="24667" y2="76000"/>
                        <a14:foregroundMark x1="24667" y1="76000" x2="48000" y2="68667"/>
                        <a14:foregroundMark x1="48000" y1="68667" x2="79333" y2="34667"/>
                        <a14:foregroundMark x1="80706" y1="30000" x2="82667" y2="23333"/>
                        <a14:foregroundMark x1="79333" y1="34667" x2="80118" y2="32000"/>
                        <a14:foregroundMark x1="82667" y1="23333" x2="49333" y2="28000"/>
                        <a14:foregroundMark x1="49333" y1="28000" x2="27333" y2="40000"/>
                        <a14:foregroundMark x1="27333" y1="40000" x2="16000" y2="55333"/>
                        <a14:foregroundMark x1="51333" y1="30667" x2="29333" y2="32667"/>
                        <a14:foregroundMark x1="29333" y1="32667" x2="16667" y2="52000"/>
                        <a14:foregroundMark x1="16667" y1="52000" x2="26667" y2="69333"/>
                        <a14:foregroundMark x1="26667" y1="69333" x2="55333" y2="68000"/>
                        <a14:foregroundMark x1="55333" y1="68000" x2="62000" y2="40667"/>
                        <a14:foregroundMark x1="62000" y1="40667" x2="43333" y2="26667"/>
                        <a14:foregroundMark x1="43333" y1="26667" x2="38667" y2="27333"/>
                        <a14:backgroundMark x1="29333" y1="90667" x2="51333" y2="99333"/>
                        <a14:backgroundMark x1="51333" y1="99333" x2="68000" y2="94000"/>
                        <a14:backgroundMark x1="54667" y1="4000" x2="68667" y2="5333"/>
                        <a14:backgroundMark x1="68667" y1="5333" x2="71333" y2="4667"/>
                        <a14:backgroundMark x1="86000" y1="30000" x2="86000" y2="32000"/>
                        <a14:backgroundMark x1="32000" y1="5333" x2="38000" y2="5333"/>
                      </a14:backgroundRemoval>
                    </a14:imgEffect>
                  </a14:imgLayer>
                </a14:imgProps>
              </a:ext>
              <a:ext uri="{28A0092B-C50C-407E-A947-70E740481C1C}">
                <a14:useLocalDpi xmlns:a14="http://schemas.microsoft.com/office/drawing/2010/main" val="0"/>
              </a:ext>
            </a:extLst>
          </a:blip>
          <a:stretch>
            <a:fillRect/>
          </a:stretch>
        </p:blipFill>
        <p:spPr>
          <a:xfrm>
            <a:off x="10405951" y="4827181"/>
            <a:ext cx="1486786" cy="1486786"/>
          </a:xfrm>
          <a:prstGeom prst="rect">
            <a:avLst/>
          </a:prstGeom>
        </p:spPr>
      </p:pic>
      <p:sp>
        <p:nvSpPr>
          <p:cNvPr id="4" name="Actieknop: Startpagina 3">
            <a:hlinkClick r:id="rId4" action="ppaction://hlinksldjump" highlightClick="1"/>
            <a:extLst>
              <a:ext uri="{FF2B5EF4-FFF2-40B4-BE49-F238E27FC236}">
                <a16:creationId xmlns:a16="http://schemas.microsoft.com/office/drawing/2014/main" id="{846BA311-47EC-F136-8EC8-5A567FE020FC}"/>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64AE9CB5-8F56-38BD-268D-7FADB3B952B2}"/>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D7133802-834C-041B-223F-CF919185D75E}"/>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713240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normAutofit/>
          </a:bodyPr>
          <a:lstStyle/>
          <a:p>
            <a:r>
              <a:rPr lang="nl-NL" dirty="0">
                <a:latin typeface="Amasis MT Pro Black" panose="02040A04050005020304" pitchFamily="18" charset="0"/>
                <a:cs typeface="Aharoni" panose="02010803020104030203" pitchFamily="2" charset="-79"/>
              </a:rPr>
              <a:t>Kleding</a:t>
            </a:r>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1410159"/>
            <a:ext cx="10515600" cy="4766804"/>
          </a:xfrm>
          <a:noFill/>
        </p:spPr>
        <p:txBody>
          <a:bodyPr>
            <a:normAutofit fontScale="92500" lnSpcReduction="20000"/>
          </a:bodyPr>
          <a:lstStyle/>
          <a:p>
            <a:r>
              <a:rPr lang="nl-NL" dirty="0"/>
              <a:t>Elk jeugdteam van Veendam 1894 krijgt een presentatiepak, voetbaltas en wedstrijdsokken van onze sponsor 123inkt.nl</a:t>
            </a:r>
          </a:p>
          <a:p>
            <a:r>
              <a:rPr lang="nl-NL" dirty="0"/>
              <a:t>Zie erop toe dat elke speler het presentatiepak voor de wedstrijd draagt. Op andere momenten mag het presentatiepak niet gedragen worden</a:t>
            </a:r>
          </a:p>
          <a:p>
            <a:r>
              <a:rPr lang="nl-NL" dirty="0"/>
              <a:t>Elk team krijgt een wedstrijdtas met tenues (broek en shirt)</a:t>
            </a:r>
          </a:p>
          <a:p>
            <a:r>
              <a:rPr lang="nl-NL" dirty="0"/>
              <a:t>De wedstrijdtenues worden </a:t>
            </a:r>
            <a:r>
              <a:rPr lang="nl-NL" u="sng" dirty="0"/>
              <a:t>altijd</a:t>
            </a:r>
            <a:r>
              <a:rPr lang="nl-NL" dirty="0"/>
              <a:t> binnen het team centraal verzameld en gewassen</a:t>
            </a:r>
          </a:p>
          <a:p>
            <a:r>
              <a:rPr lang="nl-NL" dirty="0"/>
              <a:t>Na de wedstrijd tel je het aantal tenues zodat alles compleet blijft</a:t>
            </a:r>
          </a:p>
          <a:p>
            <a:r>
              <a:rPr lang="nl-NL" dirty="0"/>
              <a:t>Bovenbouw: er zijn reserveshirts maat S/M. Mocht je die nodig hebben, graag een week van tevoren mailen aan </a:t>
            </a:r>
            <a:r>
              <a:rPr lang="nl-NL" dirty="0">
                <a:hlinkClick r:id="rId2"/>
              </a:rPr>
              <a:t>kledingcommissie@veendam1894.nl</a:t>
            </a:r>
            <a:r>
              <a:rPr lang="nl-NL" dirty="0"/>
              <a:t> </a:t>
            </a:r>
          </a:p>
          <a:p>
            <a:r>
              <a:rPr lang="nl-NL" dirty="0"/>
              <a:t>Mocht er een wedstrijdtenue ontbreken of kapot zijn, mail dan ook naar </a:t>
            </a:r>
            <a:r>
              <a:rPr lang="nl-NL" dirty="0">
                <a:hlinkClick r:id="rId2"/>
              </a:rPr>
              <a:t>kledingcommissie@veendam1894.nl</a:t>
            </a:r>
            <a:r>
              <a:rPr lang="nl-NL" dirty="0"/>
              <a:t> </a:t>
            </a:r>
          </a:p>
          <a:p>
            <a:endParaRPr lang="nl-NL" dirty="0"/>
          </a:p>
        </p:txBody>
      </p:sp>
      <p:sp>
        <p:nvSpPr>
          <p:cNvPr id="4" name="Actieknop: Startpagina 3">
            <a:hlinkClick r:id="rId3"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FC1F5C5C-046A-C7DA-B989-736ABEF9E260}"/>
              </a:ext>
            </a:extLst>
          </p:cNvPr>
          <p:cNvPicPr>
            <a:picLocks noChangeAspect="1"/>
          </p:cNvPicPr>
          <p:nvPr/>
        </p:nvPicPr>
        <p:blipFill>
          <a:blip r:embed="rId4"/>
          <a:stretch>
            <a:fillRect/>
          </a:stretch>
        </p:blipFill>
        <p:spPr>
          <a:xfrm>
            <a:off x="9279358" y="316142"/>
            <a:ext cx="2314575" cy="1143000"/>
          </a:xfrm>
          <a:prstGeom prst="rect">
            <a:avLst/>
          </a:prstGeom>
        </p:spPr>
      </p:pic>
    </p:spTree>
    <p:extLst>
      <p:ext uri="{BB962C8B-B14F-4D97-AF65-F5344CB8AC3E}">
        <p14:creationId xmlns:p14="http://schemas.microsoft.com/office/powerpoint/2010/main" val="4250703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normAutofit/>
          </a:bodyPr>
          <a:lstStyle/>
          <a:p>
            <a:r>
              <a:rPr lang="nl-NL" dirty="0">
                <a:latin typeface="Amasis MT Pro Black" panose="02040A04050005020304" pitchFamily="18" charset="0"/>
                <a:cs typeface="Aharoni" panose="02010803020104030203" pitchFamily="2" charset="-79"/>
              </a:rPr>
              <a:t>Betrekken van ouders</a:t>
            </a:r>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1410159"/>
            <a:ext cx="10515600" cy="4766804"/>
          </a:xfrm>
          <a:noFill/>
        </p:spPr>
        <p:txBody>
          <a:bodyPr>
            <a:normAutofit/>
          </a:bodyPr>
          <a:lstStyle/>
          <a:p>
            <a:pPr marL="0" indent="0">
              <a:buNone/>
            </a:pPr>
            <a:r>
              <a:rPr lang="nl-NL" dirty="0"/>
              <a:t>Je betrekt ouders vanaf de start van het seizoen actief bij het team. Zonder hun support en ondersteuning kan het team niet. Voor sommige taken heb je wellicht een of meerdere vrijwilligers, maar wellicht moet je de taken ook volledig rouleren over alle ouders.</a:t>
            </a:r>
          </a:p>
          <a:p>
            <a:r>
              <a:rPr lang="nl-NL" dirty="0"/>
              <a:t>Je maakt en communiceert de planning voor:</a:t>
            </a:r>
          </a:p>
          <a:p>
            <a:pPr lvl="1"/>
            <a:r>
              <a:rPr lang="nl-NL" dirty="0"/>
              <a:t>het centraal wassen van de wedstrijdtenues</a:t>
            </a:r>
          </a:p>
          <a:p>
            <a:pPr lvl="1"/>
            <a:r>
              <a:rPr lang="nl-NL" dirty="0"/>
              <a:t>het vervoer naar uitwedstrijden</a:t>
            </a:r>
          </a:p>
          <a:p>
            <a:pPr lvl="1"/>
            <a:r>
              <a:rPr lang="nl-NL" dirty="0"/>
              <a:t>spelbegeleiders (t/m O10), scheidsrechters* (vanaf O11) en/of grensrechters (vanaf O13)</a:t>
            </a:r>
          </a:p>
          <a:p>
            <a:pPr lvl="1"/>
            <a:r>
              <a:rPr lang="nl-NL" dirty="0"/>
              <a:t>Ambassadeur kantinediensten en draaien kantinediensten</a:t>
            </a:r>
          </a:p>
        </p:txBody>
      </p:sp>
      <p:sp>
        <p:nvSpPr>
          <p:cNvPr id="4" name="Actieknop: Startpagina 3">
            <a:hlinkClick r:id="rId2"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526839E0-C5D3-2865-0353-DE8098F3ED42}"/>
              </a:ext>
            </a:extLst>
          </p:cNvPr>
          <p:cNvSpPr txBox="1"/>
          <p:nvPr/>
        </p:nvSpPr>
        <p:spPr>
          <a:xfrm>
            <a:off x="1285725" y="5469077"/>
            <a:ext cx="10641629" cy="707886"/>
          </a:xfrm>
          <a:prstGeom prst="rect">
            <a:avLst/>
          </a:prstGeom>
          <a:noFill/>
        </p:spPr>
        <p:txBody>
          <a:bodyPr wrap="square" rtlCol="0">
            <a:spAutoFit/>
          </a:bodyPr>
          <a:lstStyle/>
          <a:p>
            <a:r>
              <a:rPr lang="nl-NL" sz="2000" i="1" dirty="0"/>
              <a:t>* De vereniging probeert vanaf O11 scheidsrechters centraal te regelen. Door onvoldoende scheidsrechters lukt dat niet volledig en moet het team soms zelf een scheidsrechter leveren.</a:t>
            </a:r>
          </a:p>
        </p:txBody>
      </p:sp>
    </p:spTree>
    <p:extLst>
      <p:ext uri="{BB962C8B-B14F-4D97-AF65-F5344CB8AC3E}">
        <p14:creationId xmlns:p14="http://schemas.microsoft.com/office/powerpoint/2010/main" val="3538194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normAutofit/>
          </a:bodyPr>
          <a:lstStyle/>
          <a:p>
            <a:r>
              <a:rPr lang="nl-NL" dirty="0">
                <a:latin typeface="Amasis MT Pro Black" panose="02040A04050005020304" pitchFamily="18" charset="0"/>
                <a:cs typeface="Aharoni" panose="02010803020104030203" pitchFamily="2" charset="-79"/>
              </a:rPr>
              <a:t>Communicatie</a:t>
            </a:r>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1410159"/>
            <a:ext cx="10515600" cy="4766804"/>
          </a:xfrm>
          <a:noFill/>
        </p:spPr>
        <p:txBody>
          <a:bodyPr>
            <a:normAutofit fontScale="92500"/>
          </a:bodyPr>
          <a:lstStyle/>
          <a:p>
            <a:pPr marL="0" indent="0">
              <a:buNone/>
            </a:pPr>
            <a:r>
              <a:rPr lang="nl-NL" dirty="0"/>
              <a:t>Duidelijke en tijdige communicatie helpt om alles in goede banen te leiden en is prettig voor alle betrokkenen. Als </a:t>
            </a:r>
            <a:r>
              <a:rPr lang="nl-NL" dirty="0" err="1"/>
              <a:t>trainr</a:t>
            </a:r>
            <a:r>
              <a:rPr lang="nl-NL" dirty="0"/>
              <a:t> heb je hier een belangrijke rol in.</a:t>
            </a:r>
          </a:p>
          <a:p>
            <a:r>
              <a:rPr lang="nl-NL" dirty="0"/>
              <a:t>Maak een Whatsapp groep aan met alle ouders</a:t>
            </a:r>
          </a:p>
          <a:p>
            <a:r>
              <a:rPr lang="nl-NL" dirty="0"/>
              <a:t>Communiceer hierin de vertrek- en aanwezigheidstijden voor wedstrijden</a:t>
            </a:r>
          </a:p>
          <a:p>
            <a:r>
              <a:rPr lang="nl-NL" dirty="0"/>
              <a:t>Meldt eventuele </a:t>
            </a:r>
            <a:r>
              <a:rPr lang="nl-NL" dirty="0" err="1"/>
              <a:t>aflastingen</a:t>
            </a:r>
            <a:r>
              <a:rPr lang="nl-NL" dirty="0"/>
              <a:t> van trainingen of wedstrijden</a:t>
            </a:r>
          </a:p>
          <a:p>
            <a:r>
              <a:rPr lang="nl-NL" dirty="0"/>
              <a:t>Deel de communicatieboodschappen die vanuit de vereniging, bijvoorbeeld bestuur of activiteitencommissie, worden gestuurd.</a:t>
            </a:r>
          </a:p>
          <a:p>
            <a:r>
              <a:rPr lang="nl-NL" dirty="0"/>
              <a:t>Voorbeeldbrieven met informatie voor de start van een seizoen zijn op verzoek beschikbaar. Stuur een bericht naar </a:t>
            </a:r>
            <a:r>
              <a:rPr lang="nl-NL" dirty="0">
                <a:hlinkClick r:id="rId2"/>
              </a:rPr>
              <a:t>communicatie@veendam1894.nl</a:t>
            </a:r>
            <a:r>
              <a:rPr lang="nl-NL" dirty="0"/>
              <a:t> </a:t>
            </a:r>
          </a:p>
        </p:txBody>
      </p:sp>
      <p:sp>
        <p:nvSpPr>
          <p:cNvPr id="4" name="Actieknop: Startpagina 3">
            <a:hlinkClick r:id="rId3"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207980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normAutofit/>
          </a:bodyPr>
          <a:lstStyle/>
          <a:p>
            <a:r>
              <a:rPr lang="nl-NL" dirty="0">
                <a:latin typeface="Amasis MT Pro Black" panose="02040A04050005020304" pitchFamily="18" charset="0"/>
                <a:cs typeface="Aharoni" panose="02010803020104030203" pitchFamily="2" charset="-79"/>
              </a:rPr>
              <a:t>Contactpersonen bij vragen</a:t>
            </a:r>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1410159"/>
            <a:ext cx="10515600" cy="4766804"/>
          </a:xfrm>
          <a:noFill/>
        </p:spPr>
        <p:txBody>
          <a:bodyPr>
            <a:normAutofit lnSpcReduction="10000"/>
          </a:bodyPr>
          <a:lstStyle/>
          <a:p>
            <a:pPr marL="0" indent="0">
              <a:buNone/>
            </a:pPr>
            <a:r>
              <a:rPr lang="nl-NL" dirty="0"/>
              <a:t>TC – </a:t>
            </a:r>
            <a:r>
              <a:rPr lang="nl-NL" dirty="0" err="1"/>
              <a:t>contacpersonen</a:t>
            </a:r>
            <a:r>
              <a:rPr lang="nl-NL" dirty="0"/>
              <a:t> per leeftijdsgroep</a:t>
            </a:r>
          </a:p>
          <a:p>
            <a:pPr marL="0" indent="0">
              <a:buNone/>
            </a:pPr>
            <a:r>
              <a:rPr lang="nl-NL" dirty="0"/>
              <a:t>Wedstrijdsecretaris – Michel Beek</a:t>
            </a:r>
          </a:p>
          <a:p>
            <a:pPr marL="0" indent="0">
              <a:buNone/>
            </a:pPr>
            <a:r>
              <a:rPr lang="nl-NL" dirty="0"/>
              <a:t>Ledenadministratie - Michel Beek</a:t>
            </a:r>
          </a:p>
          <a:p>
            <a:pPr marL="0" indent="0">
              <a:buNone/>
            </a:pPr>
            <a:r>
              <a:rPr lang="nl-NL" dirty="0"/>
              <a:t>Algemene vragen (secretaris) – Tina </a:t>
            </a:r>
            <a:r>
              <a:rPr lang="nl-NL" dirty="0" err="1"/>
              <a:t>Hartsema</a:t>
            </a:r>
            <a:endParaRPr lang="nl-NL" dirty="0"/>
          </a:p>
          <a:p>
            <a:pPr marL="0" indent="0">
              <a:buNone/>
            </a:pPr>
            <a:r>
              <a:rPr lang="nl-NL" dirty="0"/>
              <a:t>Voetbalmaterialen – Nick Velt</a:t>
            </a:r>
          </a:p>
          <a:p>
            <a:pPr marL="0" indent="0">
              <a:buNone/>
            </a:pPr>
            <a:r>
              <a:rPr lang="nl-NL" dirty="0"/>
              <a:t>Kleding jeugd – Alex Posthuma/Marjon Sanders</a:t>
            </a:r>
          </a:p>
          <a:p>
            <a:pPr marL="0" indent="0">
              <a:buNone/>
            </a:pPr>
            <a:r>
              <a:rPr lang="nl-NL" dirty="0"/>
              <a:t>Contributie – Tina </a:t>
            </a:r>
            <a:r>
              <a:rPr lang="nl-NL" dirty="0" err="1"/>
              <a:t>Hartsema</a:t>
            </a:r>
            <a:r>
              <a:rPr lang="nl-NL" dirty="0"/>
              <a:t>/Mark Sanders</a:t>
            </a:r>
          </a:p>
          <a:p>
            <a:pPr marL="0" indent="0">
              <a:buNone/>
            </a:pPr>
            <a:r>
              <a:rPr lang="nl-NL" dirty="0"/>
              <a:t>Communicatie – Mark Sanders</a:t>
            </a:r>
          </a:p>
          <a:p>
            <a:pPr marL="0" indent="0">
              <a:buNone/>
            </a:pPr>
            <a:r>
              <a:rPr lang="nl-NL" dirty="0"/>
              <a:t>Sponsoren – Alex Posthuma</a:t>
            </a:r>
          </a:p>
          <a:p>
            <a:pPr marL="0" indent="0">
              <a:buNone/>
            </a:pPr>
            <a:r>
              <a:rPr lang="nl-NL" dirty="0"/>
              <a:t>Accommodatiebeheerder – </a:t>
            </a:r>
            <a:r>
              <a:rPr lang="nl-NL" dirty="0" err="1"/>
              <a:t>Siep</a:t>
            </a:r>
            <a:r>
              <a:rPr lang="nl-NL" dirty="0"/>
              <a:t> Nienhuis</a:t>
            </a:r>
          </a:p>
          <a:p>
            <a:pPr marL="0" indent="0">
              <a:buNone/>
            </a:pPr>
            <a:endParaRPr lang="nl-NL" dirty="0"/>
          </a:p>
          <a:p>
            <a:pPr marL="0" indent="0">
              <a:buNone/>
            </a:pPr>
            <a:endParaRPr lang="nl-NL" dirty="0"/>
          </a:p>
        </p:txBody>
      </p:sp>
      <p:sp>
        <p:nvSpPr>
          <p:cNvPr id="4" name="Actieknop: Startpagina 3">
            <a:hlinkClick r:id="rId2"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43169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lstStyle/>
          <a:p>
            <a:r>
              <a:rPr lang="nl-NL" dirty="0">
                <a:latin typeface="Amasis MT Pro Black" panose="02040A04050005020304" pitchFamily="18" charset="0"/>
                <a:cs typeface="Aharoni" panose="02010803020104030203" pitchFamily="2" charset="-79"/>
              </a:rPr>
              <a:t>Inhoudsopgave</a:t>
            </a:r>
            <a:endParaRPr lang="nl-NL" dirty="0"/>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noFill/>
        </p:spPr>
        <p:txBody>
          <a:bodyPr>
            <a:normAutofit lnSpcReduction="10000"/>
          </a:bodyPr>
          <a:lstStyle/>
          <a:p>
            <a:r>
              <a:rPr lang="nl-NL" dirty="0">
                <a:hlinkClick r:id="rId2" action="ppaction://hlinksldjump"/>
              </a:rPr>
              <a:t>Rol van leider bij Veendam 1894</a:t>
            </a:r>
            <a:endParaRPr lang="nl-NL" dirty="0"/>
          </a:p>
          <a:p>
            <a:r>
              <a:rPr lang="nl-NL" dirty="0">
                <a:hlinkClick r:id="rId3" action="ppaction://hlinksldjump"/>
              </a:rPr>
              <a:t>Normen en waarden</a:t>
            </a:r>
            <a:endParaRPr lang="nl-NL" dirty="0"/>
          </a:p>
          <a:p>
            <a:r>
              <a:rPr lang="nl-NL" dirty="0">
                <a:hlinkClick r:id="rId4" action="ppaction://hlinksldjump"/>
              </a:rPr>
              <a:t>Wedstrijden O7 t/m O12</a:t>
            </a:r>
            <a:endParaRPr lang="nl-NL" dirty="0"/>
          </a:p>
          <a:p>
            <a:r>
              <a:rPr lang="nl-NL" dirty="0">
                <a:hlinkClick r:id="rId5" action="ppaction://hlinksldjump"/>
              </a:rPr>
              <a:t>Wedstrijden O13 t/m O19</a:t>
            </a:r>
            <a:endParaRPr lang="nl-NL" dirty="0"/>
          </a:p>
          <a:p>
            <a:r>
              <a:rPr lang="nl-NL" dirty="0">
                <a:hlinkClick r:id="rId6" action="ppaction://hlinksldjump"/>
              </a:rPr>
              <a:t>Digitaal wedstrijdformulier</a:t>
            </a:r>
            <a:endParaRPr lang="nl-NL" dirty="0"/>
          </a:p>
          <a:p>
            <a:r>
              <a:rPr lang="nl-NL" dirty="0">
                <a:hlinkClick r:id="rId7" action="ppaction://hlinksldjump"/>
              </a:rPr>
              <a:t>Kleding en materiaal</a:t>
            </a:r>
            <a:endParaRPr lang="nl-NL" dirty="0"/>
          </a:p>
          <a:p>
            <a:r>
              <a:rPr lang="nl-NL" dirty="0">
                <a:hlinkClick r:id="rId8" action="ppaction://hlinksldjump"/>
              </a:rPr>
              <a:t>Betrekken van ouders</a:t>
            </a:r>
            <a:endParaRPr lang="nl-NL" dirty="0"/>
          </a:p>
          <a:p>
            <a:r>
              <a:rPr lang="nl-NL" dirty="0">
                <a:hlinkClick r:id="rId9" action="ppaction://hlinksldjump"/>
              </a:rPr>
              <a:t>Communicatie</a:t>
            </a:r>
            <a:endParaRPr lang="nl-NL" dirty="0"/>
          </a:p>
          <a:p>
            <a:r>
              <a:rPr lang="nl-NL" dirty="0">
                <a:hlinkClick r:id="rId10" action="ppaction://hlinksldjump"/>
              </a:rPr>
              <a:t>Contactpersonen bij vragen</a:t>
            </a:r>
            <a:endParaRPr lang="nl-NL" dirty="0"/>
          </a:p>
          <a:p>
            <a:endParaRPr lang="nl-NL" dirty="0"/>
          </a:p>
          <a:p>
            <a:endParaRPr lang="nl-NL" dirty="0"/>
          </a:p>
        </p:txBody>
      </p:sp>
      <p:sp>
        <p:nvSpPr>
          <p:cNvPr id="4" name="Actieknop: Startpagina 3">
            <a:hlinkClick r:id="rId11" action="ppaction://hlinksldjump" highlightClick="1"/>
            <a:extLst>
              <a:ext uri="{FF2B5EF4-FFF2-40B4-BE49-F238E27FC236}">
                <a16:creationId xmlns:a16="http://schemas.microsoft.com/office/drawing/2014/main" id="{8BEBDE98-0753-1A2C-26A9-0F5F3B01387C}"/>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45BC942D-B276-09D4-3FA2-8CE6B44B04C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108D74-323E-38BF-25F3-495715009EC5}"/>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60483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lstStyle/>
          <a:p>
            <a:r>
              <a:rPr lang="nl-NL" dirty="0">
                <a:latin typeface="Amasis MT Pro Black" panose="02040A04050005020304" pitchFamily="18" charset="0"/>
                <a:cs typeface="Aharoni" panose="02010803020104030203" pitchFamily="2" charset="-79"/>
              </a:rPr>
              <a:t>Rol van leider bij Veendam 1894</a:t>
            </a:r>
            <a:endParaRPr lang="nl-NL" dirty="0"/>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noFill/>
        </p:spPr>
        <p:txBody>
          <a:bodyPr>
            <a:normAutofit/>
          </a:bodyPr>
          <a:lstStyle/>
          <a:p>
            <a:pPr marL="0" indent="0">
              <a:buNone/>
            </a:pPr>
            <a:r>
              <a:rPr lang="nl-NL" dirty="0"/>
              <a:t>Je bent het aanspreekpunt voor spelers van het team en de ouders voor alle </a:t>
            </a:r>
            <a:r>
              <a:rPr lang="nl-NL" u="sng" dirty="0"/>
              <a:t>niet</a:t>
            </a:r>
            <a:r>
              <a:rPr lang="nl-NL" dirty="0"/>
              <a:t> voetbaltechnische zaken. Je signaleert eventuele problemen en helpt die oplossen.</a:t>
            </a:r>
          </a:p>
          <a:p>
            <a:pPr marL="0" indent="0">
              <a:buNone/>
            </a:pPr>
            <a:r>
              <a:rPr lang="nl-NL" dirty="0"/>
              <a:t>Je regelt en organiseert de (administratieve) zaken rondom het voetballen.</a:t>
            </a:r>
          </a:p>
          <a:p>
            <a:pPr marL="0" indent="0">
              <a:buNone/>
            </a:pPr>
            <a:r>
              <a:rPr lang="nl-NL" dirty="0"/>
              <a:t>Je communiceert en werkt goed samen met de trainer van het team.</a:t>
            </a:r>
          </a:p>
          <a:p>
            <a:pPr marL="0" indent="0">
              <a:buNone/>
            </a:pPr>
            <a:r>
              <a:rPr lang="nl-NL" dirty="0"/>
              <a:t>Je bent ambassadeur van Veendam 1894 en hebt een sportieve en positieve houding naar spelers, ouders, tegenstanders en scheidsrechters.</a:t>
            </a:r>
          </a:p>
          <a:p>
            <a:endParaRPr lang="nl-NL" dirty="0"/>
          </a:p>
        </p:txBody>
      </p:sp>
      <p:sp>
        <p:nvSpPr>
          <p:cNvPr id="4" name="Actieknop: Startpagina 3">
            <a:hlinkClick r:id="rId2"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7" name="AutoShape 2" descr="Icoonafbeelding">
            <a:extLst>
              <a:ext uri="{FF2B5EF4-FFF2-40B4-BE49-F238E27FC236}">
                <a16:creationId xmlns:a16="http://schemas.microsoft.com/office/drawing/2014/main" id="{F65F6CBF-B8F6-AFEF-06E0-9DED73C61F2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325807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lstStyle/>
          <a:p>
            <a:r>
              <a:rPr lang="nl-NL" dirty="0">
                <a:latin typeface="Amasis MT Pro Black" panose="02040A04050005020304" pitchFamily="18" charset="0"/>
                <a:cs typeface="Aharoni" panose="02010803020104030203" pitchFamily="2" charset="-79"/>
              </a:rPr>
              <a:t>Normen en waarden</a:t>
            </a:r>
            <a:endParaRPr lang="nl-NL" dirty="0"/>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noFill/>
        </p:spPr>
        <p:txBody>
          <a:bodyPr/>
          <a:lstStyle/>
          <a:p>
            <a:pPr marL="0" indent="0">
              <a:buNone/>
            </a:pPr>
            <a:r>
              <a:rPr lang="nl-NL" dirty="0"/>
              <a:t>Veendam1894 is een voetbalvereniging met een volledige open en transparante structuur. De leden zijn immers de vereniging. De club is van iedereen! Binnen onze vereniging is daarom geen plek voor grensoverschrijdend gedrag. En als er toch iets misgaat, weten we hoe te handelen. </a:t>
            </a:r>
          </a:p>
          <a:p>
            <a:pPr marL="0" indent="0">
              <a:buNone/>
            </a:pPr>
            <a:endParaRPr lang="nl-NL" dirty="0"/>
          </a:p>
          <a:p>
            <a:pPr marL="0" indent="0">
              <a:buNone/>
            </a:pPr>
            <a:r>
              <a:rPr lang="nl-NL" dirty="0"/>
              <a:t>Voor alle (potentiële) vrijwilligers zal een Verklaring Omtrent Gedrag (VOG) worden aangevraagd. Verstrekking van deze VOG is vereist voor het uitvoeren van vrijwilligerswerk binnen onze vereniging</a:t>
            </a:r>
          </a:p>
        </p:txBody>
      </p:sp>
      <p:sp>
        <p:nvSpPr>
          <p:cNvPr id="4" name="Actieknop: Startpagina 3">
            <a:hlinkClick r:id="rId2"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dirty="0"/>
          </a:p>
        </p:txBody>
      </p:sp>
      <p:sp>
        <p:nvSpPr>
          <p:cNvPr id="7" name="Bijschrift: lijn 6">
            <a:extLst>
              <a:ext uri="{FF2B5EF4-FFF2-40B4-BE49-F238E27FC236}">
                <a16:creationId xmlns:a16="http://schemas.microsoft.com/office/drawing/2014/main" id="{2320671B-5C10-E12F-16D2-F5494FB803CC}"/>
              </a:ext>
            </a:extLst>
          </p:cNvPr>
          <p:cNvSpPr/>
          <p:nvPr/>
        </p:nvSpPr>
        <p:spPr>
          <a:xfrm>
            <a:off x="7921126" y="5710677"/>
            <a:ext cx="4043191" cy="782198"/>
          </a:xfrm>
          <a:prstGeom prst="borderCallout1">
            <a:avLst>
              <a:gd name="adj1" fmla="val 18750"/>
              <a:gd name="adj2" fmla="val -8333"/>
              <a:gd name="adj3" fmla="val -18486"/>
              <a:gd name="adj4" fmla="val -38333"/>
            </a:avLst>
          </a:prstGeom>
          <a:solidFill>
            <a:srgbClr val="FFFF66"/>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nl-NL" dirty="0"/>
              <a:t>Nog geen VOG aangevraagd? Mail naar </a:t>
            </a:r>
            <a:r>
              <a:rPr lang="nl-NL" dirty="0">
                <a:hlinkClick r:id="rId3"/>
              </a:rPr>
              <a:t>secretaris@veendam1894.nl</a:t>
            </a:r>
            <a:r>
              <a:rPr lang="nl-NL" dirty="0"/>
              <a:t> om dit alsnog te regelen!</a:t>
            </a:r>
          </a:p>
        </p:txBody>
      </p:sp>
    </p:spTree>
    <p:extLst>
      <p:ext uri="{BB962C8B-B14F-4D97-AF65-F5344CB8AC3E}">
        <p14:creationId xmlns:p14="http://schemas.microsoft.com/office/powerpoint/2010/main" val="2301157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308610"/>
            <a:ext cx="10515600" cy="5868353"/>
          </a:xfrm>
          <a:noFill/>
        </p:spPr>
        <p:txBody>
          <a:bodyPr>
            <a:normAutofit lnSpcReduction="10000"/>
          </a:bodyPr>
          <a:lstStyle/>
          <a:p>
            <a:pPr marL="0" indent="0">
              <a:buNone/>
            </a:pPr>
            <a:r>
              <a:rPr lang="nl-NL" dirty="0"/>
              <a:t>Bij onze vereniging gelden de volgende </a:t>
            </a:r>
            <a:r>
              <a:rPr lang="nl-NL" u="sng" dirty="0"/>
              <a:t>algemene omgangsregels</a:t>
            </a:r>
            <a:r>
              <a:rPr lang="nl-NL" dirty="0"/>
              <a:t>:</a:t>
            </a:r>
          </a:p>
          <a:p>
            <a:r>
              <a:rPr lang="nl-NL" dirty="0"/>
              <a:t>ik accepteer en respecteer de ander zoals hij/zij is en discrimineer niet. Iedereen telt mee binnen de voetbalvereniging</a:t>
            </a:r>
          </a:p>
          <a:p>
            <a:r>
              <a:rPr lang="nl-NL" dirty="0"/>
              <a:t>ik hou rekening met de grenzen die een ieder aangeeft</a:t>
            </a:r>
          </a:p>
          <a:p>
            <a:r>
              <a:rPr lang="nl-NL" dirty="0"/>
              <a:t>ik val een ander niet lastig</a:t>
            </a:r>
          </a:p>
          <a:p>
            <a:r>
              <a:rPr lang="nl-NL" dirty="0"/>
              <a:t>ik maak op geen enkele wijze misbruik van mijn machtspositie </a:t>
            </a:r>
          </a:p>
          <a:p>
            <a:r>
              <a:rPr lang="nl-NL" dirty="0"/>
              <a:t>ik kom niet ongewenst te dichtbij en raak de ander niet tegen zijn/haar wil aan</a:t>
            </a:r>
          </a:p>
          <a:p>
            <a:r>
              <a:rPr lang="nl-NL" dirty="0"/>
              <a:t>als iemand mij hindert of lastig valt dan vraag ik hem/haar hiermee te stoppen. Als dat niet helpt, vraag ik een ander om hulp</a:t>
            </a:r>
          </a:p>
          <a:p>
            <a:r>
              <a:rPr lang="nl-NL" dirty="0"/>
              <a:t>ik help anderen om zich ook aan deze afspraken te houden en spreek degene die zich daar niet aan houdt erop aan en meldt dit zo nodig bij het bestuur</a:t>
            </a:r>
          </a:p>
        </p:txBody>
      </p:sp>
      <p:sp>
        <p:nvSpPr>
          <p:cNvPr id="4" name="Actieknop: Startpagina 3">
            <a:hlinkClick r:id="rId2"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98342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354330" y="308610"/>
            <a:ext cx="11590020" cy="5868353"/>
          </a:xfrm>
          <a:noFill/>
        </p:spPr>
        <p:txBody>
          <a:bodyPr>
            <a:normAutofit fontScale="77500" lnSpcReduction="20000"/>
          </a:bodyPr>
          <a:lstStyle/>
          <a:p>
            <a:pPr marL="0" indent="0">
              <a:buNone/>
            </a:pPr>
            <a:r>
              <a:rPr lang="nl-NL" u="sng" dirty="0"/>
              <a:t>De trainer, de leider, de begeleider</a:t>
            </a:r>
            <a:r>
              <a:rPr lang="nl-NL" dirty="0"/>
              <a:t>: </a:t>
            </a:r>
          </a:p>
          <a:p>
            <a:r>
              <a:rPr lang="nl-NL" dirty="0"/>
              <a:t>moet zorgen voor een omgeving en een sfeer waarbinnen de sporter zich veilig kan voelen. </a:t>
            </a:r>
          </a:p>
          <a:p>
            <a:r>
              <a:rPr lang="nl-NL" dirty="0"/>
              <a:t>onthoudt zich ervan de sporter te bejegenen op een wijze die de sporter in zijn waardigheid aantast. Discriminerende, kleinerende of intimiderende opmerkingen en gedragingen zijn niet toegestaan. </a:t>
            </a:r>
          </a:p>
          <a:p>
            <a:r>
              <a:rPr lang="nl-NL" dirty="0"/>
              <a:t>sluit niemand buiten en is tolerant. </a:t>
            </a:r>
          </a:p>
          <a:p>
            <a:r>
              <a:rPr lang="nl-NL" dirty="0"/>
              <a:t>onthoudt zich van elke vorm van (machts-)misbruik of seksuele intimidatie tegenover de sporter. Seksuele handelingen, - contacten en - relaties tussen de begeleider en de jeugdige sporter tot zestien jaar zijn onder geen beding geoorloofd. </a:t>
            </a:r>
          </a:p>
          <a:p>
            <a:r>
              <a:rPr lang="nl-NL" dirty="0"/>
              <a:t>dringt niet verder in het privéleven van de sporter dan noodzakelijk is.</a:t>
            </a:r>
          </a:p>
          <a:p>
            <a:r>
              <a:rPr lang="nl-NL" dirty="0"/>
              <a:t>gaat met respect om met de sporter en met ruimtes waarin de sporters zich bevinden, zoals de kleedkamer, de douche of hotelkamer. </a:t>
            </a:r>
          </a:p>
          <a:p>
            <a:r>
              <a:rPr lang="nl-NL" dirty="0"/>
              <a:t>zal de sporter geen (</a:t>
            </a:r>
            <a:r>
              <a:rPr lang="nl-NL" dirty="0" err="1"/>
              <a:t>im</a:t>
            </a:r>
            <a:r>
              <a:rPr lang="nl-NL" dirty="0"/>
              <a:t>-)materiële vergoedingen geven met de kennelijke bedoeling tegenprestaties te vragen. Ook de neemt begeleider geen gunsten, geschenken, diensten of vergoedingen aan, om iets te doen of na te laten wat in strijd is met de integriteit van de sport. </a:t>
            </a:r>
          </a:p>
          <a:p>
            <a:r>
              <a:rPr lang="nl-NL" dirty="0"/>
              <a:t>is waakzaam en alert op signalen en aarzelt niet om signalen door te geven aan het bestuur, de vertrouwenspersoon en/ of contact op te nemen met het vertrouwenspunt sport. </a:t>
            </a:r>
          </a:p>
          <a:p>
            <a:r>
              <a:rPr lang="nl-NL" dirty="0"/>
              <a:t>drinkt geen alcohol en rookt niet tijdens het coachen van jeugdteams. </a:t>
            </a:r>
          </a:p>
        </p:txBody>
      </p:sp>
      <p:sp>
        <p:nvSpPr>
          <p:cNvPr id="4" name="Actieknop: Startpagina 3">
            <a:hlinkClick r:id="rId2"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997293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lstStyle/>
          <a:p>
            <a:r>
              <a:rPr lang="nl-NL" dirty="0">
                <a:latin typeface="Amasis MT Pro Black" panose="02040A04050005020304" pitchFamily="18" charset="0"/>
                <a:cs typeface="Aharoni" panose="02010803020104030203" pitchFamily="2" charset="-79"/>
              </a:rPr>
              <a:t>Wedstrijden O7 t/m O12</a:t>
            </a:r>
            <a:endParaRPr lang="nl-NL" dirty="0"/>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1410159"/>
            <a:ext cx="10515600" cy="4766804"/>
          </a:xfrm>
          <a:noFill/>
        </p:spPr>
        <p:txBody>
          <a:bodyPr>
            <a:normAutofit fontScale="85000" lnSpcReduction="10000"/>
          </a:bodyPr>
          <a:lstStyle/>
          <a:p>
            <a:r>
              <a:rPr lang="nl-NL" dirty="0"/>
              <a:t>Je ontvangt de tegenstander en begeleiding</a:t>
            </a:r>
          </a:p>
          <a:p>
            <a:r>
              <a:rPr lang="nl-NL" dirty="0"/>
              <a:t>Je zorgt dat de velden met de juiste afmetingen (pionnetjes) en juiste goals voor de warming up gereed staan en ruimt het veld na de wedstrijd weer op</a:t>
            </a:r>
          </a:p>
          <a:p>
            <a:pPr lvl="1"/>
            <a:r>
              <a:rPr lang="nl-NL" dirty="0">
                <a:hlinkClick r:id="rId2"/>
              </a:rPr>
              <a:t>Informatie O7</a:t>
            </a:r>
            <a:endParaRPr lang="nl-NL" dirty="0"/>
          </a:p>
          <a:p>
            <a:pPr lvl="1"/>
            <a:r>
              <a:rPr lang="nl-NL" dirty="0">
                <a:hlinkClick r:id="rId3"/>
              </a:rPr>
              <a:t>Informatie O8 t/m O10</a:t>
            </a:r>
            <a:endParaRPr lang="nl-NL" dirty="0"/>
          </a:p>
          <a:p>
            <a:pPr lvl="1"/>
            <a:r>
              <a:rPr lang="nl-NL" dirty="0">
                <a:hlinkClick r:id="rId4"/>
              </a:rPr>
              <a:t>Informatie O11 t/m O12</a:t>
            </a:r>
            <a:endParaRPr lang="nl-NL" dirty="0"/>
          </a:p>
          <a:p>
            <a:r>
              <a:rPr lang="nl-NL" dirty="0"/>
              <a:t>Je haalt bij het luik van de kantine (naast ballenhok) in de rust ranja voor de tegenstander en je eigen team. Je brengt dit naar beide teams in de kleedkamer</a:t>
            </a:r>
          </a:p>
          <a:p>
            <a:r>
              <a:rPr lang="nl-NL" dirty="0"/>
              <a:t>Je coacht de spelers op een positieve manier en benadert scheidsrechters en tegenstanders op een sportieve manier</a:t>
            </a:r>
          </a:p>
          <a:p>
            <a:r>
              <a:rPr lang="nl-NL" dirty="0"/>
              <a:t>Je ziet erop toe dat spelers zich voor, tijdens en na de wedstrijd correct gedragen</a:t>
            </a:r>
          </a:p>
          <a:p>
            <a:r>
              <a:rPr lang="nl-NL" dirty="0"/>
              <a:t>Na de wedstrijd zorg je (en controleer je) dat de kleedkamer(s) schoon achterblijven. Zowel bij thuis- als uitwedstrijden!</a:t>
            </a:r>
          </a:p>
        </p:txBody>
      </p:sp>
      <p:sp>
        <p:nvSpPr>
          <p:cNvPr id="4" name="Actieknop: Startpagina 3">
            <a:hlinkClick r:id="rId5"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7" name="Rechthoek: afgeronde hoeken 6">
            <a:extLst>
              <a:ext uri="{FF2B5EF4-FFF2-40B4-BE49-F238E27FC236}">
                <a16:creationId xmlns:a16="http://schemas.microsoft.com/office/drawing/2014/main" id="{A5EB2494-6EE9-C763-A13C-45109E648950}"/>
              </a:ext>
            </a:extLst>
          </p:cNvPr>
          <p:cNvSpPr/>
          <p:nvPr/>
        </p:nvSpPr>
        <p:spPr>
          <a:xfrm>
            <a:off x="8692308" y="253388"/>
            <a:ext cx="3360145" cy="107965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a:t>TIP! Zorg dat de kinderen alle kleding in hus tas doen. Zet alle tassen aan 1 kant van de kleedkamer. </a:t>
            </a:r>
          </a:p>
        </p:txBody>
      </p:sp>
    </p:spTree>
    <p:extLst>
      <p:ext uri="{BB962C8B-B14F-4D97-AF65-F5344CB8AC3E}">
        <p14:creationId xmlns:p14="http://schemas.microsoft.com/office/powerpoint/2010/main" val="3463793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lstStyle/>
          <a:p>
            <a:r>
              <a:rPr lang="nl-NL" dirty="0">
                <a:latin typeface="Amasis MT Pro Black" panose="02040A04050005020304" pitchFamily="18" charset="0"/>
                <a:cs typeface="Aharoni" panose="02010803020104030203" pitchFamily="2" charset="-79"/>
              </a:rPr>
              <a:t>Wedstrijden O13 t/m O19</a:t>
            </a:r>
            <a:endParaRPr lang="nl-NL" dirty="0"/>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1410159"/>
            <a:ext cx="10515600" cy="4766804"/>
          </a:xfrm>
          <a:noFill/>
        </p:spPr>
        <p:txBody>
          <a:bodyPr>
            <a:normAutofit fontScale="85000" lnSpcReduction="20000"/>
          </a:bodyPr>
          <a:lstStyle/>
          <a:p>
            <a:r>
              <a:rPr lang="nl-NL" dirty="0"/>
              <a:t>Je ontvangt de tegenstander, begeleiding en scheidsrechter</a:t>
            </a:r>
          </a:p>
          <a:p>
            <a:r>
              <a:rPr lang="nl-NL" dirty="0"/>
              <a:t>Je zorgt dat het wedstrijdveld klaar is voordat de warming up start: </a:t>
            </a:r>
          </a:p>
          <a:p>
            <a:pPr lvl="1"/>
            <a:r>
              <a:rPr lang="nl-NL" dirty="0"/>
              <a:t>Cornervlaggen geplaatst (staan in het ballenhok)</a:t>
            </a:r>
          </a:p>
          <a:p>
            <a:pPr lvl="1"/>
            <a:r>
              <a:rPr lang="nl-NL" dirty="0"/>
              <a:t>Netten van de doelen omlaag (doelen van veld stadion zitten op slot, sleutel in de bestuurskamer te halen)</a:t>
            </a:r>
          </a:p>
          <a:p>
            <a:r>
              <a:rPr lang="nl-NL" dirty="0"/>
              <a:t>Je haalt bij het luik van de kantine (naast ballenhok) in de rust ranja/thee voor de tegenstander en je eigen team. Je brengt dit naar beide teams in de kleedkamer</a:t>
            </a:r>
          </a:p>
          <a:p>
            <a:r>
              <a:rPr lang="nl-NL" dirty="0"/>
              <a:t>Je coacht de spelers op een positieve manier en benadert scheidsrechters en tegenstanders op een sportieve manier</a:t>
            </a:r>
          </a:p>
          <a:p>
            <a:r>
              <a:rPr lang="nl-NL" dirty="0"/>
              <a:t>Je ziet erop toe dat spelers zich voor, tijdens en na de wedstrijd correct gedragen</a:t>
            </a:r>
          </a:p>
          <a:p>
            <a:r>
              <a:rPr lang="nl-NL" dirty="0"/>
              <a:t>Na de wedstrijd zorg je dat de netten van doelen omhoog (en </a:t>
            </a:r>
            <a:r>
              <a:rPr lang="nl-NL" dirty="0" err="1"/>
              <a:t>evt</a:t>
            </a:r>
            <a:r>
              <a:rPr lang="nl-NL" dirty="0"/>
              <a:t> op slot) staan en dat de cornervlaggen weer in het ballenhok staan.</a:t>
            </a:r>
          </a:p>
          <a:p>
            <a:r>
              <a:rPr lang="nl-NL" dirty="0"/>
              <a:t>Na de wedstrijd zorg je (en controleer je) dat de kleedkamer(s) schoon achterblijven. Zowel bij thuis- als uitwedstrijden!</a:t>
            </a:r>
          </a:p>
        </p:txBody>
      </p:sp>
      <p:sp>
        <p:nvSpPr>
          <p:cNvPr id="4" name="Actieknop: Startpagina 3">
            <a:hlinkClick r:id="rId2"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7" name="Rechthoek: afgeronde hoeken 6">
            <a:extLst>
              <a:ext uri="{FF2B5EF4-FFF2-40B4-BE49-F238E27FC236}">
                <a16:creationId xmlns:a16="http://schemas.microsoft.com/office/drawing/2014/main" id="{E0715AE9-1AF2-3BEB-F619-244AB720C4EE}"/>
              </a:ext>
            </a:extLst>
          </p:cNvPr>
          <p:cNvSpPr/>
          <p:nvPr/>
        </p:nvSpPr>
        <p:spPr>
          <a:xfrm>
            <a:off x="8692308" y="253388"/>
            <a:ext cx="3360145" cy="107965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a:t>TIP! Zorg dat de kinderen alle kleding in hus tas doen. Zet alle tassen aan 1 kant van de kleedkamer. </a:t>
            </a:r>
          </a:p>
        </p:txBody>
      </p:sp>
    </p:spTree>
    <p:extLst>
      <p:ext uri="{BB962C8B-B14F-4D97-AF65-F5344CB8AC3E}">
        <p14:creationId xmlns:p14="http://schemas.microsoft.com/office/powerpoint/2010/main" val="121299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0669E-CC98-2774-86EF-2BD2B277BA20}"/>
              </a:ext>
            </a:extLst>
          </p:cNvPr>
          <p:cNvSpPr>
            <a:spLocks noGrp="1"/>
          </p:cNvSpPr>
          <p:nvPr>
            <p:ph type="title"/>
          </p:nvPr>
        </p:nvSpPr>
        <p:spPr/>
        <p:txBody>
          <a:bodyPr>
            <a:normAutofit/>
          </a:bodyPr>
          <a:lstStyle/>
          <a:p>
            <a:r>
              <a:rPr lang="nl-NL" dirty="0">
                <a:latin typeface="Amasis MT Pro Black" panose="02040A04050005020304" pitchFamily="18" charset="0"/>
                <a:cs typeface="Aharoni" panose="02010803020104030203" pitchFamily="2" charset="-79"/>
              </a:rPr>
              <a:t>Digitaal wedstrijdformulier</a:t>
            </a:r>
          </a:p>
        </p:txBody>
      </p:sp>
      <p:sp>
        <p:nvSpPr>
          <p:cNvPr id="3" name="Tijdelijke aanduiding voor inhoud 2">
            <a:extLst>
              <a:ext uri="{FF2B5EF4-FFF2-40B4-BE49-F238E27FC236}">
                <a16:creationId xmlns:a16="http://schemas.microsoft.com/office/drawing/2014/main" id="{F26CD1D8-2460-FAAC-18DB-1F357CA2C0A5}"/>
              </a:ext>
            </a:extLst>
          </p:cNvPr>
          <p:cNvSpPr>
            <a:spLocks noGrp="1"/>
          </p:cNvSpPr>
          <p:nvPr>
            <p:ph idx="1"/>
          </p:nvPr>
        </p:nvSpPr>
        <p:spPr>
          <a:xfrm>
            <a:off x="838200" y="1410159"/>
            <a:ext cx="10515600" cy="4766804"/>
          </a:xfrm>
          <a:noFill/>
        </p:spPr>
        <p:txBody>
          <a:bodyPr>
            <a:normAutofit fontScale="92500" lnSpcReduction="20000"/>
          </a:bodyPr>
          <a:lstStyle/>
          <a:p>
            <a:r>
              <a:rPr lang="nl-NL" dirty="0"/>
              <a:t>Vanaf de Onder 8 legt de leider voor elke wedstrijd de spelersopgaaf vast in het mobiel digitaal wedstrijdformulier</a:t>
            </a:r>
          </a:p>
          <a:p>
            <a:r>
              <a:rPr lang="nl-NL" dirty="0"/>
              <a:t>De app voor mobiele telefoons heet ‘Wedstrijdzaken’</a:t>
            </a:r>
          </a:p>
          <a:p>
            <a:r>
              <a:rPr lang="nl-NL" dirty="0"/>
              <a:t>Vanaf de Onder 13:</a:t>
            </a:r>
          </a:p>
          <a:p>
            <a:pPr lvl="1"/>
            <a:r>
              <a:rPr lang="nl-NL" dirty="0"/>
              <a:t>moet elke speler een goede pasfoto in de Wedstrijdzaken app hebben staan voor de spelerspascontrole</a:t>
            </a:r>
          </a:p>
          <a:p>
            <a:pPr lvl="1"/>
            <a:r>
              <a:rPr lang="nl-NL" dirty="0"/>
              <a:t>moet er een aanvoerder zijn ingevuld</a:t>
            </a:r>
          </a:p>
          <a:p>
            <a:r>
              <a:rPr lang="nl-NL" dirty="0"/>
              <a:t>Om dit als leider te kunnen doen moet je geregistreerd staan als lid van de vereniging en als teammanager van het betreffende team. Via de </a:t>
            </a:r>
            <a:r>
              <a:rPr lang="nl-NL" dirty="0">
                <a:hlinkClick r:id="rId2"/>
              </a:rPr>
              <a:t>ledenadministratie</a:t>
            </a:r>
            <a:r>
              <a:rPr lang="nl-NL" dirty="0"/>
              <a:t> kun je dit regelen.</a:t>
            </a:r>
          </a:p>
          <a:p>
            <a:r>
              <a:rPr lang="nl-NL" dirty="0"/>
              <a:t>Mag een speler meedoen? Probeer toe te voegen op DWF: als het niet lukt mag een speler niet meespelen in jouw team (regels rondom </a:t>
            </a:r>
            <a:r>
              <a:rPr lang="nl-NL" dirty="0">
                <a:hlinkClick r:id="rId3"/>
              </a:rPr>
              <a:t>dispensatie</a:t>
            </a:r>
            <a:r>
              <a:rPr lang="nl-NL" dirty="0"/>
              <a:t>). </a:t>
            </a:r>
          </a:p>
          <a:p>
            <a:r>
              <a:rPr lang="nl-NL" dirty="0" err="1"/>
              <a:t>Veelgestelde</a:t>
            </a:r>
            <a:r>
              <a:rPr lang="nl-NL" dirty="0"/>
              <a:t> vragen over het wedstrijdformulier vind je </a:t>
            </a:r>
            <a:r>
              <a:rPr lang="nl-NL" dirty="0">
                <a:hlinkClick r:id="rId4"/>
              </a:rPr>
              <a:t>hier</a:t>
            </a:r>
            <a:endParaRPr lang="nl-NL" dirty="0"/>
          </a:p>
        </p:txBody>
      </p:sp>
      <p:sp>
        <p:nvSpPr>
          <p:cNvPr id="4" name="Actieknop: Startpagina 3">
            <a:hlinkClick r:id="rId5" action="ppaction://hlinksldjump" highlightClick="1"/>
            <a:extLst>
              <a:ext uri="{FF2B5EF4-FFF2-40B4-BE49-F238E27FC236}">
                <a16:creationId xmlns:a16="http://schemas.microsoft.com/office/drawing/2014/main" id="{E97ECA2C-EC4C-4F4F-FA99-D76E163F41B1}"/>
              </a:ext>
            </a:extLst>
          </p:cNvPr>
          <p:cNvSpPr/>
          <p:nvPr/>
        </p:nvSpPr>
        <p:spPr>
          <a:xfrm>
            <a:off x="6096000" y="6332220"/>
            <a:ext cx="510540" cy="445770"/>
          </a:xfrm>
          <a:prstGeom prst="actionButtonHo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5" name="Actieknop: Terug of Vorige 4">
            <a:hlinkClick r:id="" action="ppaction://hlinkshowjump?jump=previousslide" highlightClick="1"/>
            <a:extLst>
              <a:ext uri="{FF2B5EF4-FFF2-40B4-BE49-F238E27FC236}">
                <a16:creationId xmlns:a16="http://schemas.microsoft.com/office/drawing/2014/main" id="{3DE5E2BC-CFD1-0A67-0207-3DFDC9454EBC}"/>
              </a:ext>
            </a:extLst>
          </p:cNvPr>
          <p:cNvSpPr/>
          <p:nvPr/>
        </p:nvSpPr>
        <p:spPr>
          <a:xfrm>
            <a:off x="5406390" y="6332220"/>
            <a:ext cx="510540" cy="445770"/>
          </a:xfrm>
          <a:prstGeom prst="actionButtonBackPreviou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
        <p:nvSpPr>
          <p:cNvPr id="6" name="Actieknop: Vooruit of Volgende 5">
            <a:hlinkClick r:id="" action="ppaction://hlinkshowjump?jump=nextslide" highlightClick="1"/>
            <a:extLst>
              <a:ext uri="{FF2B5EF4-FFF2-40B4-BE49-F238E27FC236}">
                <a16:creationId xmlns:a16="http://schemas.microsoft.com/office/drawing/2014/main" id="{CDF51BC3-6E13-191D-9404-428A4F9E39C3}"/>
              </a:ext>
            </a:extLst>
          </p:cNvPr>
          <p:cNvSpPr/>
          <p:nvPr/>
        </p:nvSpPr>
        <p:spPr>
          <a:xfrm>
            <a:off x="6777990" y="6332220"/>
            <a:ext cx="510540" cy="445770"/>
          </a:xfrm>
          <a:prstGeom prst="actionButtonForwardNex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19407834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6391</TotalTime>
  <Words>1494</Words>
  <Application>Microsoft Office PowerPoint</Application>
  <PresentationFormat>Breedbeeld</PresentationFormat>
  <Paragraphs>107</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Amasis MT Pro Black</vt:lpstr>
      <vt:lpstr>Arial</vt:lpstr>
      <vt:lpstr>Calibri</vt:lpstr>
      <vt:lpstr>Calibri Light</vt:lpstr>
      <vt:lpstr>Kantoorthema</vt:lpstr>
      <vt:lpstr>Leiders. Zó doen we dat bij Veendam 1894</vt:lpstr>
      <vt:lpstr>Inhoudsopgave</vt:lpstr>
      <vt:lpstr>Rol van leider bij Veendam 1894</vt:lpstr>
      <vt:lpstr>Normen en waarden</vt:lpstr>
      <vt:lpstr>PowerPoint-presentatie</vt:lpstr>
      <vt:lpstr>PowerPoint-presentatie</vt:lpstr>
      <vt:lpstr>Wedstrijden O7 t/m O12</vt:lpstr>
      <vt:lpstr>Wedstrijden O13 t/m O19</vt:lpstr>
      <vt:lpstr>Digitaal wedstrijdformulier</vt:lpstr>
      <vt:lpstr>Kleding</vt:lpstr>
      <vt:lpstr>Betrekken van ouders</vt:lpstr>
      <vt:lpstr>Communicatie</vt:lpstr>
      <vt:lpstr>Contactpersonen bij 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Zó doen we dat bij Veendam 1894</dc:title>
  <dc:creator>Familie Sanders</dc:creator>
  <cp:lastModifiedBy>Mark Sanders</cp:lastModifiedBy>
  <cp:revision>28</cp:revision>
  <dcterms:created xsi:type="dcterms:W3CDTF">2023-06-12T18:40:05Z</dcterms:created>
  <dcterms:modified xsi:type="dcterms:W3CDTF">2023-10-11T17:41:53Z</dcterms:modified>
</cp:coreProperties>
</file>